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League Spartan" panose="020B0604020202020204" charset="0"/>
      <p:regular r:id="rId24"/>
    </p:embeddedFont>
    <p:embeddedFont>
      <p:font typeface="Montserrat" panose="00000500000000000000" pitchFamily="2" charset="0"/>
      <p:regular r:id="rId25"/>
    </p:embeddedFont>
    <p:embeddedFont>
      <p:font typeface="Montserrat Bold" panose="00000800000000000000" charset="0"/>
      <p:regular r:id="rId26"/>
    </p:embeddedFont>
    <p:embeddedFont>
      <p:font typeface="Montserrat Semi-Bold" panose="020B0604020202020204" charset="0"/>
      <p:regular r:id="rId27"/>
    </p:embeddedFont>
    <p:embeddedFont>
      <p:font typeface="Neue Machina Ultra-Bold" panose="020B0604020202020204" charset="0"/>
      <p:regular r:id="rId28"/>
    </p:embeddedFont>
    <p:embeddedFont>
      <p:font typeface="Now Bold" panose="020B0604020202020204" charset="0"/>
      <p:regular r:id="rId29"/>
    </p:embeddedFont>
    <p:embeddedFont>
      <p:font typeface="Open Sauce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872211" y="-2776467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84234" y="3429777"/>
            <a:ext cx="12729519" cy="231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4"/>
              </a:lnSpc>
              <a:spcBef>
                <a:spcPct val="0"/>
              </a:spcBef>
            </a:pPr>
            <a:r>
              <a:rPr lang="en-US" sz="6638">
                <a:solidFill>
                  <a:srgbClr val="000000"/>
                </a:solidFill>
                <a:latin typeface="Montserrat Bold"/>
              </a:rPr>
              <a:t>Portfolio Optimisation using Monte Carlo Simulations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4234" y="5949627"/>
            <a:ext cx="7173539" cy="172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2"/>
              </a:lnSpc>
            </a:pPr>
            <a:r>
              <a:rPr lang="en-US" sz="3308" dirty="0">
                <a:solidFill>
                  <a:srgbClr val="000000"/>
                </a:solidFill>
                <a:latin typeface="Montserrat"/>
              </a:rPr>
              <a:t>PANKAJ KUMAR</a:t>
            </a:r>
          </a:p>
          <a:p>
            <a:pPr>
              <a:lnSpc>
                <a:spcPts val="4632"/>
              </a:lnSpc>
            </a:pPr>
            <a:r>
              <a:rPr lang="en-US" sz="3308" dirty="0">
                <a:solidFill>
                  <a:srgbClr val="000000"/>
                </a:solidFill>
                <a:latin typeface="Montserrat"/>
              </a:rPr>
              <a:t>21119033</a:t>
            </a:r>
          </a:p>
          <a:p>
            <a:pPr>
              <a:lnSpc>
                <a:spcPts val="4632"/>
              </a:lnSpc>
            </a:pPr>
            <a:r>
              <a:rPr lang="en-US" sz="3308" dirty="0">
                <a:solidFill>
                  <a:srgbClr val="000000"/>
                </a:solidFill>
                <a:latin typeface="Montserrat"/>
              </a:rPr>
              <a:t>p_kumar2@me.iitr.ac.in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573183">
            <a:off x="16505254" y="7765967"/>
            <a:ext cx="1013029" cy="10130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10452" y="202749"/>
            <a:ext cx="13267096" cy="2155758"/>
          </a:xfrm>
          <a:custGeom>
            <a:avLst/>
            <a:gdLst/>
            <a:ahLst/>
            <a:cxnLst/>
            <a:rect l="l" t="t" r="r" b="b"/>
            <a:pathLst>
              <a:path w="13267096" h="2155758">
                <a:moveTo>
                  <a:pt x="0" y="0"/>
                </a:moveTo>
                <a:lnTo>
                  <a:pt x="13267096" y="0"/>
                </a:lnTo>
                <a:lnTo>
                  <a:pt x="13267096" y="2155758"/>
                </a:lnTo>
                <a:lnTo>
                  <a:pt x="0" y="215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2" b="-1223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591" y="422144"/>
            <a:ext cx="1280767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000000"/>
                </a:solidFill>
                <a:latin typeface="Canva Sans Bold"/>
              </a:rPr>
              <a:t>Portfolio Optimization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45689" y="2941188"/>
            <a:ext cx="106118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1.Random Portfolio Optimization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53481" y="3956768"/>
            <a:ext cx="13894355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Random Weights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Created random weights for each asset class.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Rebalancing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Rebalancing the weights to their sum to be 1.0.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45689" y="5246136"/>
            <a:ext cx="1112151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2.</a:t>
            </a:r>
            <a:r>
              <a:rPr lang="en-US" sz="4800" dirty="0">
                <a:solidFill>
                  <a:srgbClr val="000000"/>
                </a:solidFill>
                <a:latin typeface="Canva Sans Bold"/>
              </a:rPr>
              <a:t>Efficient Frontier and sharp ratio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1464" y="6388914"/>
            <a:ext cx="1554783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Efficient Frontier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Define the efficient frontier as the set of portfolios with the highest expected return for a given level of risk (volatility).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Sharpe Ratio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Sharpe Ratio as a metric that quantifies the risk-adjusted return of a portfolio.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573183">
            <a:off x="16505254" y="7765967"/>
            <a:ext cx="1013029" cy="101302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55591" y="2672313"/>
            <a:ext cx="859047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3.Initial Portfolio Creation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5025" y="3837071"/>
            <a:ext cx="1209161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we create an initial portfolio allocation to serve as a starting point.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55591" y="5245390"/>
            <a:ext cx="85680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4.Monte Carlo Simulations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1464" y="6388914"/>
            <a:ext cx="1554783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Generated a large number of random portfolios, by running the previous code 15000 times which describes how these simulated portfolios represent a range of risk-return profiles.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0164" y="422144"/>
            <a:ext cx="1280767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000000"/>
                </a:solidFill>
                <a:latin typeface="Canva Sans Bold"/>
              </a:rPr>
              <a:t>Portfolio Optimization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2505025" y="202749"/>
            <a:ext cx="13267096" cy="2155758"/>
          </a:xfrm>
          <a:custGeom>
            <a:avLst/>
            <a:gdLst/>
            <a:ahLst/>
            <a:cxnLst/>
            <a:rect l="l" t="t" r="r" b="b"/>
            <a:pathLst>
              <a:path w="13267096" h="2155758">
                <a:moveTo>
                  <a:pt x="0" y="0"/>
                </a:moveTo>
                <a:lnTo>
                  <a:pt x="13267096" y="0"/>
                </a:lnTo>
                <a:lnTo>
                  <a:pt x="13267096" y="2155758"/>
                </a:lnTo>
                <a:lnTo>
                  <a:pt x="0" y="2155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2" b="-12232"/>
            </a:stretch>
          </a:blipFill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949" y="178667"/>
            <a:ext cx="11578221" cy="9929666"/>
          </a:xfrm>
          <a:custGeom>
            <a:avLst/>
            <a:gdLst/>
            <a:ahLst/>
            <a:cxnLst/>
            <a:rect l="l" t="t" r="r" b="b"/>
            <a:pathLst>
              <a:path w="11578221" h="9929666">
                <a:moveTo>
                  <a:pt x="0" y="0"/>
                </a:moveTo>
                <a:lnTo>
                  <a:pt x="11578221" y="0"/>
                </a:lnTo>
                <a:lnTo>
                  <a:pt x="11578221" y="9929666"/>
                </a:lnTo>
                <a:lnTo>
                  <a:pt x="0" y="9929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31390" y="4813831"/>
            <a:ext cx="292846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RESULTS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32048" y="3208088"/>
            <a:ext cx="572714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VISUALISING THE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2821" y="636933"/>
            <a:ext cx="17177026" cy="8995198"/>
            <a:chOff x="0" y="0"/>
            <a:chExt cx="4523990" cy="2369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3990" cy="2369106"/>
            </a:xfrm>
            <a:custGeom>
              <a:avLst/>
              <a:gdLst/>
              <a:ahLst/>
              <a:cxnLst/>
              <a:rect l="l" t="t" r="r" b="b"/>
              <a:pathLst>
                <a:path w="4523990" h="2369106">
                  <a:moveTo>
                    <a:pt x="10366" y="0"/>
                  </a:moveTo>
                  <a:lnTo>
                    <a:pt x="4513624" y="0"/>
                  </a:lnTo>
                  <a:cubicBezTo>
                    <a:pt x="4519349" y="0"/>
                    <a:pt x="4523990" y="4641"/>
                    <a:pt x="4523990" y="10366"/>
                  </a:cubicBezTo>
                  <a:lnTo>
                    <a:pt x="4523990" y="2358739"/>
                  </a:lnTo>
                  <a:cubicBezTo>
                    <a:pt x="4523990" y="2361489"/>
                    <a:pt x="4522898" y="2364125"/>
                    <a:pt x="4520954" y="2366069"/>
                  </a:cubicBezTo>
                  <a:cubicBezTo>
                    <a:pt x="4519010" y="2368013"/>
                    <a:pt x="4516373" y="2369106"/>
                    <a:pt x="4513624" y="2369106"/>
                  </a:cubicBezTo>
                  <a:lnTo>
                    <a:pt x="10366" y="2369106"/>
                  </a:lnTo>
                  <a:cubicBezTo>
                    <a:pt x="7617" y="2369106"/>
                    <a:pt x="4980" y="2368013"/>
                    <a:pt x="3036" y="2366069"/>
                  </a:cubicBezTo>
                  <a:cubicBezTo>
                    <a:pt x="1092" y="2364125"/>
                    <a:pt x="0" y="2361489"/>
                    <a:pt x="0" y="2358739"/>
                  </a:cubicBezTo>
                  <a:lnTo>
                    <a:pt x="0" y="10366"/>
                  </a:lnTo>
                  <a:cubicBezTo>
                    <a:pt x="0" y="7617"/>
                    <a:pt x="1092" y="4980"/>
                    <a:pt x="3036" y="3036"/>
                  </a:cubicBezTo>
                  <a:cubicBezTo>
                    <a:pt x="4980" y="1092"/>
                    <a:pt x="7617" y="0"/>
                    <a:pt x="103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23990" cy="2416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894483"/>
            <a:ext cx="3628085" cy="4414507"/>
            <a:chOff x="0" y="0"/>
            <a:chExt cx="1693662" cy="20607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1305" y="4074774"/>
            <a:ext cx="3262874" cy="4031036"/>
            <a:chOff x="0" y="0"/>
            <a:chExt cx="1523174" cy="1881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91510" y="3131890"/>
            <a:ext cx="1902465" cy="19024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194111" y="3426143"/>
            <a:ext cx="1297262" cy="1297262"/>
          </a:xfrm>
          <a:custGeom>
            <a:avLst/>
            <a:gdLst/>
            <a:ahLst/>
            <a:cxnLst/>
            <a:rect l="l" t="t" r="r" b="b"/>
            <a:pathLst>
              <a:path w="1297262" h="1297262">
                <a:moveTo>
                  <a:pt x="0" y="0"/>
                </a:moveTo>
                <a:lnTo>
                  <a:pt x="1297262" y="0"/>
                </a:lnTo>
                <a:lnTo>
                  <a:pt x="1297262" y="1297262"/>
                </a:lnTo>
                <a:lnTo>
                  <a:pt x="0" y="129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974962" y="3894483"/>
            <a:ext cx="3628085" cy="4414507"/>
            <a:chOff x="0" y="0"/>
            <a:chExt cx="1693662" cy="20607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157567" y="4074774"/>
            <a:ext cx="3262874" cy="4031036"/>
            <a:chOff x="0" y="0"/>
            <a:chExt cx="1523174" cy="18817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37771" y="3131890"/>
            <a:ext cx="1902465" cy="190246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07871" y="3894483"/>
            <a:ext cx="3628085" cy="4414507"/>
            <a:chOff x="0" y="0"/>
            <a:chExt cx="1693662" cy="206077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290476" y="4074774"/>
            <a:ext cx="3262874" cy="4031036"/>
            <a:chOff x="0" y="0"/>
            <a:chExt cx="1523174" cy="18817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970681" y="3131890"/>
            <a:ext cx="1902465" cy="1902465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240781" y="3894483"/>
            <a:ext cx="3628085" cy="4414507"/>
            <a:chOff x="0" y="0"/>
            <a:chExt cx="1693662" cy="206077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93662" cy="2060779"/>
            </a:xfrm>
            <a:custGeom>
              <a:avLst/>
              <a:gdLst/>
              <a:ahLst/>
              <a:cxnLst/>
              <a:rect l="l" t="t" r="r" b="b"/>
              <a:pathLst>
                <a:path w="1693662" h="2060779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011700"/>
                  </a:lnTo>
                  <a:cubicBezTo>
                    <a:pt x="1693662" y="2038806"/>
                    <a:pt x="1671688" y="2060779"/>
                    <a:pt x="1644582" y="2060779"/>
                  </a:cubicBezTo>
                  <a:lnTo>
                    <a:pt x="49079" y="2060779"/>
                  </a:lnTo>
                  <a:cubicBezTo>
                    <a:pt x="21974" y="2060779"/>
                    <a:pt x="0" y="2038806"/>
                    <a:pt x="0" y="2011700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1693662" cy="210840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423386" y="4074774"/>
            <a:ext cx="3262874" cy="4031036"/>
            <a:chOff x="0" y="0"/>
            <a:chExt cx="1523174" cy="18817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23174" cy="1881768"/>
            </a:xfrm>
            <a:custGeom>
              <a:avLst/>
              <a:gdLst/>
              <a:ahLst/>
              <a:cxnLst/>
              <a:rect l="l" t="t" r="r" b="b"/>
              <a:pathLst>
                <a:path w="1523174" h="1881768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1827195"/>
                  </a:lnTo>
                  <a:cubicBezTo>
                    <a:pt x="1523174" y="1841668"/>
                    <a:pt x="1517425" y="1855549"/>
                    <a:pt x="1507190" y="1865784"/>
                  </a:cubicBezTo>
                  <a:cubicBezTo>
                    <a:pt x="1496956" y="1876018"/>
                    <a:pt x="1483075" y="1881768"/>
                    <a:pt x="1468601" y="1881768"/>
                  </a:cubicBezTo>
                  <a:lnTo>
                    <a:pt x="54573" y="1881768"/>
                  </a:lnTo>
                  <a:cubicBezTo>
                    <a:pt x="40099" y="1881768"/>
                    <a:pt x="26218" y="1876018"/>
                    <a:pt x="15984" y="1865784"/>
                  </a:cubicBezTo>
                  <a:cubicBezTo>
                    <a:pt x="5750" y="1855549"/>
                    <a:pt x="0" y="1841668"/>
                    <a:pt x="0" y="1827195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1523174" cy="19293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4103591" y="3131890"/>
            <a:ext cx="1902465" cy="1902465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4473885" y="3552297"/>
            <a:ext cx="1215301" cy="1171109"/>
          </a:xfrm>
          <a:custGeom>
            <a:avLst/>
            <a:gdLst/>
            <a:ahLst/>
            <a:cxnLst/>
            <a:rect l="l" t="t" r="r" b="b"/>
            <a:pathLst>
              <a:path w="1215301" h="1171109">
                <a:moveTo>
                  <a:pt x="0" y="0"/>
                </a:moveTo>
                <a:lnTo>
                  <a:pt x="1215301" y="0"/>
                </a:lnTo>
                <a:lnTo>
                  <a:pt x="1215301" y="1171108"/>
                </a:lnTo>
                <a:lnTo>
                  <a:pt x="0" y="1171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0351000" y="3415230"/>
            <a:ext cx="1141827" cy="1236230"/>
          </a:xfrm>
          <a:custGeom>
            <a:avLst/>
            <a:gdLst/>
            <a:ahLst/>
            <a:cxnLst/>
            <a:rect l="l" t="t" r="r" b="b"/>
            <a:pathLst>
              <a:path w="1141827" h="1236230">
                <a:moveTo>
                  <a:pt x="0" y="0"/>
                </a:moveTo>
                <a:lnTo>
                  <a:pt x="1141827" y="0"/>
                </a:lnTo>
                <a:lnTo>
                  <a:pt x="1141827" y="1236230"/>
                </a:lnTo>
                <a:lnTo>
                  <a:pt x="0" y="12362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6206105" y="3583061"/>
            <a:ext cx="1168216" cy="983425"/>
          </a:xfrm>
          <a:custGeom>
            <a:avLst/>
            <a:gdLst/>
            <a:ahLst/>
            <a:cxnLst/>
            <a:rect l="l" t="t" r="r" b="b"/>
            <a:pathLst>
              <a:path w="1168216" h="983425">
                <a:moveTo>
                  <a:pt x="0" y="0"/>
                </a:moveTo>
                <a:lnTo>
                  <a:pt x="1168216" y="0"/>
                </a:lnTo>
                <a:lnTo>
                  <a:pt x="1168216" y="983426"/>
                </a:lnTo>
                <a:lnTo>
                  <a:pt x="0" y="9834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1411755" y="5681409"/>
            <a:ext cx="2877407" cy="204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281" lvl="1" indent="-161140" algn="ctr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Risk App</a:t>
            </a: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etite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:  Define the investor's risk appetite.</a:t>
            </a:r>
          </a:p>
          <a:p>
            <a:pPr marL="322281" lvl="1" indent="-161140" algn="ctr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Constraint Formulation</a:t>
            </a:r>
            <a:r>
              <a:rPr lang="en-US" sz="1492" u="none" strike="noStrike">
                <a:solidFill>
                  <a:srgbClr val="101010"/>
                </a:solidFill>
                <a:latin typeface="Montserrat"/>
              </a:rPr>
              <a:t>: Describe the constraints imposed on the portfolio, such as ensuring their sum to be 0</a:t>
            </a:r>
          </a:p>
          <a:p>
            <a:pPr marL="0" lvl="0" indent="0" algn="ctr"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411755" y="5167705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Montserrat Bold"/>
              </a:rPr>
              <a:t>Constraints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386421" y="731590"/>
            <a:ext cx="1144290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41"/>
              </a:lnSpc>
              <a:spcBef>
                <a:spcPct val="0"/>
              </a:spcBef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Introduction of Risk Appetite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350300" y="5783001"/>
            <a:ext cx="2877407" cy="179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9"/>
              </a:lnSpc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Objective Function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:  maximizing the Sharpe Ratio.</a:t>
            </a:r>
          </a:p>
          <a:p>
            <a:pPr marL="0" lvl="0" indent="0" algn="ctr">
              <a:lnSpc>
                <a:spcPts val="2089"/>
              </a:lnSpc>
              <a:spcBef>
                <a:spcPct val="0"/>
              </a:spcBef>
            </a:pPr>
            <a:r>
              <a:rPr lang="en-US" sz="1492">
                <a:solidFill>
                  <a:srgbClr val="101010"/>
                </a:solidFill>
                <a:latin typeface="Montserrat Semi-Bold"/>
              </a:rPr>
              <a:t>Optimization Algorithm: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 Optimal portfolio allocation that meets the constraints while maximizing risk-adjusted returns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253934" y="5229617"/>
            <a:ext cx="3070140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Montserrat Bold"/>
              </a:rPr>
              <a:t>Optimization Process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483210" y="6073161"/>
            <a:ext cx="2877407" cy="127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9"/>
              </a:lnSpc>
              <a:spcBef>
                <a:spcPct val="0"/>
              </a:spcBef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Optimal Portfolio Weights</a:t>
            </a:r>
            <a:r>
              <a:rPr lang="en-US" sz="1492">
                <a:solidFill>
                  <a:srgbClr val="101010"/>
                </a:solidFill>
                <a:latin typeface="Montserrat"/>
              </a:rPr>
              <a:t>: Display the optimal weights assigned to each asset in the portfolio, including stocks and bonds.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483210" y="5105400"/>
            <a:ext cx="2877407" cy="107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3"/>
              </a:lnSpc>
            </a:pPr>
            <a:r>
              <a:rPr lang="en-US" sz="2081">
                <a:solidFill>
                  <a:srgbClr val="000000"/>
                </a:solidFill>
                <a:latin typeface="Montserrat Bold"/>
              </a:rPr>
              <a:t>Optimal Weights Calculation</a:t>
            </a:r>
          </a:p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endParaRPr lang="en-US" sz="2081">
              <a:solidFill>
                <a:srgbClr val="000000"/>
              </a:solidFill>
              <a:latin typeface="Montserrat Bold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3602731" y="6061717"/>
            <a:ext cx="2877407" cy="101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281" lvl="1" indent="-161140" algn="ctr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>
                <a:solidFill>
                  <a:srgbClr val="101010"/>
                </a:solidFill>
                <a:latin typeface="Montserrat Bold"/>
              </a:rPr>
              <a:t>Expected Return:</a:t>
            </a:r>
          </a:p>
          <a:p>
            <a:pPr marL="322281" lvl="1" indent="-161140" algn="ctr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Expected Volatility </a:t>
            </a:r>
          </a:p>
          <a:p>
            <a:pPr marL="322281" lvl="1" indent="-161140" algn="ctr">
              <a:lnSpc>
                <a:spcPts val="2089"/>
              </a:lnSpc>
              <a:spcBef>
                <a:spcPct val="0"/>
              </a:spcBef>
              <a:buFont typeface="Arial"/>
              <a:buChar char="•"/>
            </a:pPr>
            <a:r>
              <a:rPr lang="en-US" sz="1492" u="none" strike="noStrike">
                <a:solidFill>
                  <a:srgbClr val="101010"/>
                </a:solidFill>
                <a:latin typeface="Montserrat Bold"/>
              </a:rPr>
              <a:t>Sharpe Ratio</a:t>
            </a:r>
          </a:p>
          <a:p>
            <a:pPr marL="0" lvl="0" indent="0" algn="ctr">
              <a:lnSpc>
                <a:spcPts val="2089"/>
              </a:lnSpc>
              <a:spcBef>
                <a:spcPct val="0"/>
              </a:spcBef>
            </a:pPr>
            <a:endParaRPr lang="en-US" sz="1492" u="none" strike="noStrike">
              <a:solidFill>
                <a:srgbClr val="101010"/>
              </a:solidFill>
              <a:latin typeface="Montserrat Bold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3616120" y="52915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Montserrat Bold"/>
              </a:rPr>
              <a:t>Portfolio Metrics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19200" y="-1807060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4402" y="2725356"/>
            <a:ext cx="1954753" cy="195475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35922" y="2725356"/>
            <a:ext cx="1954753" cy="195475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07443" y="2725356"/>
            <a:ext cx="1954753" cy="195475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1269677" y="2369438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Freeform 16"/>
          <p:cNvSpPr/>
          <p:nvPr/>
        </p:nvSpPr>
        <p:spPr>
          <a:xfrm>
            <a:off x="3666363" y="2839112"/>
            <a:ext cx="1350831" cy="1532858"/>
          </a:xfrm>
          <a:custGeom>
            <a:avLst/>
            <a:gdLst/>
            <a:ahLst/>
            <a:cxnLst/>
            <a:rect l="l" t="t" r="r" b="b"/>
            <a:pathLst>
              <a:path w="1350831" h="1532858">
                <a:moveTo>
                  <a:pt x="0" y="0"/>
                </a:moveTo>
                <a:lnTo>
                  <a:pt x="1350831" y="0"/>
                </a:lnTo>
                <a:lnTo>
                  <a:pt x="1350831" y="1532858"/>
                </a:lnTo>
                <a:lnTo>
                  <a:pt x="0" y="1532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535068" y="2962705"/>
            <a:ext cx="1556462" cy="1480054"/>
          </a:xfrm>
          <a:custGeom>
            <a:avLst/>
            <a:gdLst/>
            <a:ahLst/>
            <a:cxnLst/>
            <a:rect l="l" t="t" r="r" b="b"/>
            <a:pathLst>
              <a:path w="1556462" h="1480054">
                <a:moveTo>
                  <a:pt x="0" y="0"/>
                </a:moveTo>
                <a:lnTo>
                  <a:pt x="1556462" y="0"/>
                </a:lnTo>
                <a:lnTo>
                  <a:pt x="1556462" y="1480054"/>
                </a:lnTo>
                <a:lnTo>
                  <a:pt x="0" y="1480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551399" y="3108007"/>
            <a:ext cx="1466841" cy="1189451"/>
          </a:xfrm>
          <a:custGeom>
            <a:avLst/>
            <a:gdLst/>
            <a:ahLst/>
            <a:cxnLst/>
            <a:rect l="l" t="t" r="r" b="b"/>
            <a:pathLst>
              <a:path w="1466841" h="1189451">
                <a:moveTo>
                  <a:pt x="0" y="0"/>
                </a:moveTo>
                <a:lnTo>
                  <a:pt x="1466841" y="0"/>
                </a:lnTo>
                <a:lnTo>
                  <a:pt x="1466841" y="1189451"/>
                </a:lnTo>
                <a:lnTo>
                  <a:pt x="0" y="1189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225167" y="572964"/>
            <a:ext cx="10668637" cy="165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4"/>
              </a:lnSpc>
            </a:pPr>
            <a:r>
              <a:rPr lang="en-US" sz="4774">
                <a:solidFill>
                  <a:srgbClr val="000000"/>
                </a:solidFill>
                <a:latin typeface="Open Sauce Bold"/>
              </a:rPr>
              <a:t>COMPARISON OF DIFFERENT RISK PROFILES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26576" y="6020145"/>
            <a:ext cx="3753944" cy="96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1"/>
              </a:lnSpc>
            </a:pPr>
            <a:r>
              <a:rPr lang="en-US" sz="1872">
                <a:solidFill>
                  <a:srgbClr val="000000"/>
                </a:solidFill>
                <a:latin typeface="Open Sauce Bold"/>
              </a:rPr>
              <a:t>Expected Return: 0.4410 Expected Volatility: 0.2988 Sharpe Ratio: 1.4759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63020" y="4708684"/>
            <a:ext cx="2399580" cy="588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12"/>
              </a:lnSpc>
            </a:pPr>
            <a:r>
              <a:rPr lang="en-US" sz="3437" dirty="0">
                <a:solidFill>
                  <a:srgbClr val="000000"/>
                </a:solidFill>
                <a:latin typeface="Canva Sans Bold"/>
              </a:rPr>
              <a:t>Aggressive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16976" y="4708684"/>
            <a:ext cx="2792645" cy="58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394">
                <a:solidFill>
                  <a:srgbClr val="000000"/>
                </a:solidFill>
                <a:latin typeface="Canva Sans Bold"/>
              </a:rPr>
              <a:t>Moderate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18276" y="4782973"/>
            <a:ext cx="3328880" cy="51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</a:pPr>
            <a:r>
              <a:rPr lang="en-US" sz="3012">
                <a:solidFill>
                  <a:srgbClr val="000000"/>
                </a:solidFill>
                <a:latin typeface="Canva Sans Bold"/>
              </a:rPr>
              <a:t>Conservative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64332" y="6020145"/>
            <a:ext cx="3753944" cy="96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1"/>
              </a:lnSpc>
            </a:pPr>
            <a:r>
              <a:rPr lang="en-US" sz="1872">
                <a:solidFill>
                  <a:srgbClr val="000000"/>
                </a:solidFill>
                <a:latin typeface="Open Sauce Bold"/>
              </a:rPr>
              <a:t>Expected Return: 0.3330 Expected Volatility: 0.2656 Sharpe Ratio: 1.2538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07443" y="6020145"/>
            <a:ext cx="3753944" cy="96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1"/>
              </a:lnSpc>
            </a:pPr>
            <a:r>
              <a:rPr lang="en-US" sz="1872">
                <a:solidFill>
                  <a:srgbClr val="000000"/>
                </a:solidFill>
                <a:latin typeface="Open Sauce Bold"/>
              </a:rPr>
              <a:t>Expected Return: 0.2512 Expected Volatility: 0.2669 Sharpe Ratio: 0.9414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-3784911" y="-3899454"/>
            <a:ext cx="8700980" cy="8722787"/>
          </a:xfrm>
          <a:custGeom>
            <a:avLst/>
            <a:gdLst/>
            <a:ahLst/>
            <a:cxnLst/>
            <a:rect l="l" t="t" r="r" b="b"/>
            <a:pathLst>
              <a:path w="8700980" h="8722787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61112" y="2575440"/>
            <a:ext cx="8460437" cy="1577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4715" y="4792848"/>
            <a:ext cx="17053231" cy="2783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4497" lvl="1" indent="-342249" algn="ctr">
              <a:lnSpc>
                <a:spcPts val="4438"/>
              </a:lnSpc>
              <a:buFont typeface="Arial"/>
              <a:buChar char="•"/>
            </a:pPr>
            <a:r>
              <a:rPr lang="en-US" sz="3170">
                <a:solidFill>
                  <a:srgbClr val="000000"/>
                </a:solidFill>
                <a:latin typeface="Canva Sans"/>
              </a:rPr>
              <a:t>Monte Carlo simulation provides a robust method for exploring various portfolio scenarios and optimizing allocations.</a:t>
            </a:r>
          </a:p>
          <a:p>
            <a:pPr marL="684497" lvl="1" indent="-342249" algn="ctr">
              <a:lnSpc>
                <a:spcPts val="4438"/>
              </a:lnSpc>
              <a:buFont typeface="Arial"/>
              <a:buChar char="•"/>
            </a:pPr>
            <a:r>
              <a:rPr lang="en-US" sz="3170">
                <a:solidFill>
                  <a:srgbClr val="000000"/>
                </a:solidFill>
                <a:latin typeface="Canva Sans"/>
              </a:rPr>
              <a:t>Diversification remains a critical element in managing risk and enhancing risk-adjusted returns.</a:t>
            </a:r>
          </a:p>
          <a:p>
            <a:pPr algn="ctr">
              <a:lnSpc>
                <a:spcPts val="4438"/>
              </a:lnSpc>
            </a:pPr>
            <a:endParaRPr lang="en-US" sz="3170">
              <a:solidFill>
                <a:srgbClr val="000000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6118" y="3390368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2" y="0"/>
                </a:lnTo>
                <a:lnTo>
                  <a:pt x="6896632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51364" y="4895850"/>
            <a:ext cx="10700275" cy="219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48"/>
              </a:lnSpc>
            </a:pPr>
            <a:r>
              <a:rPr lang="en-US" sz="12820">
                <a:solidFill>
                  <a:srgbClr val="101010"/>
                </a:solidFill>
                <a:latin typeface="Neue Machina Ultra-Bold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2438410" y="-5076387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8"/>
                </a:lnTo>
                <a:lnTo>
                  <a:pt x="0" y="9629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1465" y="-2544328"/>
            <a:ext cx="9898854" cy="8599630"/>
          </a:xfrm>
          <a:custGeom>
            <a:avLst/>
            <a:gdLst/>
            <a:ahLst/>
            <a:cxnLst/>
            <a:rect l="l" t="t" r="r" b="b"/>
            <a:pathLst>
              <a:path w="9898854" h="8599630">
                <a:moveTo>
                  <a:pt x="0" y="0"/>
                </a:moveTo>
                <a:lnTo>
                  <a:pt x="9898854" y="0"/>
                </a:lnTo>
                <a:lnTo>
                  <a:pt x="9898854" y="8599629"/>
                </a:lnTo>
                <a:lnTo>
                  <a:pt x="0" y="8599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5262" y="2090415"/>
            <a:ext cx="8525731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 u="none" strike="noStrike">
                <a:solidFill>
                  <a:srgbClr val="101010"/>
                </a:solidFill>
                <a:latin typeface="Montserrat Bold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35896" y="7332679"/>
            <a:ext cx="2227883" cy="159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To analyze portfolios  composed of asset classes</a:t>
            </a:r>
          </a:p>
        </p:txBody>
      </p:sp>
      <p:sp>
        <p:nvSpPr>
          <p:cNvPr id="5" name="Freeform 5"/>
          <p:cNvSpPr/>
          <p:nvPr/>
        </p:nvSpPr>
        <p:spPr>
          <a:xfrm>
            <a:off x="2451468" y="5453784"/>
            <a:ext cx="1335793" cy="1647279"/>
          </a:xfrm>
          <a:custGeom>
            <a:avLst/>
            <a:gdLst/>
            <a:ahLst/>
            <a:cxnLst/>
            <a:rect l="l" t="t" r="r" b="b"/>
            <a:pathLst>
              <a:path w="1335793" h="1647279">
                <a:moveTo>
                  <a:pt x="0" y="0"/>
                </a:moveTo>
                <a:lnTo>
                  <a:pt x="1335793" y="0"/>
                </a:lnTo>
                <a:lnTo>
                  <a:pt x="1335793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80531" y="5453784"/>
            <a:ext cx="1584089" cy="1640770"/>
          </a:xfrm>
          <a:custGeom>
            <a:avLst/>
            <a:gdLst/>
            <a:ahLst/>
            <a:cxnLst/>
            <a:rect l="l" t="t" r="r" b="b"/>
            <a:pathLst>
              <a:path w="1584089" h="1640770">
                <a:moveTo>
                  <a:pt x="0" y="0"/>
                </a:moveTo>
                <a:lnTo>
                  <a:pt x="1584089" y="0"/>
                </a:lnTo>
                <a:lnTo>
                  <a:pt x="1584089" y="1640770"/>
                </a:lnTo>
                <a:lnTo>
                  <a:pt x="0" y="1640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08311" y="5453784"/>
            <a:ext cx="1738970" cy="1647279"/>
          </a:xfrm>
          <a:custGeom>
            <a:avLst/>
            <a:gdLst/>
            <a:ahLst/>
            <a:cxnLst/>
            <a:rect l="l" t="t" r="r" b="b"/>
            <a:pathLst>
              <a:path w="1738970" h="1647279">
                <a:moveTo>
                  <a:pt x="0" y="0"/>
                </a:moveTo>
                <a:lnTo>
                  <a:pt x="1738969" y="0"/>
                </a:lnTo>
                <a:lnTo>
                  <a:pt x="1738969" y="1647278"/>
                </a:lnTo>
                <a:lnTo>
                  <a:pt x="0" y="1647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4157" y="3434926"/>
            <a:ext cx="10592156" cy="87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34"/>
              </a:lnSpc>
              <a:spcBef>
                <a:spcPct val="0"/>
              </a:spcBef>
            </a:pPr>
            <a:r>
              <a:rPr lang="en-US" sz="2524">
                <a:solidFill>
                  <a:srgbClr val="101010"/>
                </a:solidFill>
                <a:latin typeface="Montserrat"/>
              </a:rPr>
              <a:t> To develop a Monte Carlo simulation model for portfolio optimization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02723" y="7332679"/>
            <a:ext cx="2433098" cy="159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To Include of stock, bonds  and alternative investments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63854" y="7332679"/>
            <a:ext cx="2837138" cy="239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9"/>
              </a:lnSpc>
            </a:pPr>
            <a:r>
              <a:rPr lang="en-US" sz="2292">
                <a:solidFill>
                  <a:srgbClr val="000000"/>
                </a:solidFill>
                <a:latin typeface="Montserrat Bold"/>
              </a:rPr>
              <a:t>To maximize expected returns while managing risk.</a:t>
            </a:r>
          </a:p>
          <a:p>
            <a:pPr algn="ctr">
              <a:lnSpc>
                <a:spcPts val="3209"/>
              </a:lnSpc>
            </a:pPr>
            <a:endParaRPr lang="en-US" sz="2292">
              <a:solidFill>
                <a:srgbClr val="000000"/>
              </a:solidFill>
              <a:latin typeface="Montserrat Bold"/>
            </a:endParaRPr>
          </a:p>
          <a:p>
            <a:pPr marL="0" lvl="0" indent="0" algn="ctr">
              <a:lnSpc>
                <a:spcPts val="3209"/>
              </a:lnSpc>
              <a:spcBef>
                <a:spcPct val="0"/>
              </a:spcBef>
            </a:pPr>
            <a:endParaRPr lang="en-US" sz="2292">
              <a:solidFill>
                <a:srgbClr val="000000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4168" y="1903534"/>
            <a:ext cx="13388713" cy="124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>
                <a:solidFill>
                  <a:srgbClr val="000000"/>
                </a:solidFill>
                <a:latin typeface="Montserrat Bold"/>
              </a:rPr>
              <a:t>Overview of the Approach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681319"/>
            <a:ext cx="15383514" cy="541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540" lvl="1" indent="-371270">
              <a:lnSpc>
                <a:spcPts val="4814"/>
              </a:lnSpc>
              <a:buFont typeface="Arial"/>
              <a:buChar char="•"/>
            </a:pPr>
            <a:r>
              <a:rPr lang="en-US" sz="3439">
                <a:solidFill>
                  <a:srgbClr val="101010"/>
                </a:solidFill>
                <a:latin typeface="Montserrat"/>
              </a:rPr>
              <a:t>Acquire historical price data for a selection of assets, including stocks and bonds.</a:t>
            </a:r>
          </a:p>
          <a:p>
            <a:pPr marL="742540" lvl="1" indent="-371270">
              <a:lnSpc>
                <a:spcPts val="4814"/>
              </a:lnSpc>
              <a:buFont typeface="Arial"/>
              <a:buChar char="•"/>
            </a:pPr>
            <a:r>
              <a:rPr lang="en-US" sz="3439">
                <a:solidFill>
                  <a:srgbClr val="101010"/>
                </a:solidFill>
                <a:latin typeface="Montserrat"/>
              </a:rPr>
              <a:t>Analyze the data to calculate returns, and determine the mean returns and covariances between assets.</a:t>
            </a:r>
          </a:p>
          <a:p>
            <a:pPr marL="742540" lvl="1" indent="-371270">
              <a:lnSpc>
                <a:spcPts val="4814"/>
              </a:lnSpc>
              <a:buFont typeface="Arial"/>
              <a:buChar char="•"/>
            </a:pPr>
            <a:r>
              <a:rPr lang="en-US" sz="3439">
                <a:solidFill>
                  <a:srgbClr val="101010"/>
                </a:solidFill>
                <a:latin typeface="Montserrat"/>
              </a:rPr>
              <a:t>Create a portfolio optimization model that maximizes the Sharpe Ratio, a measure of risk-adjusted return.</a:t>
            </a:r>
          </a:p>
          <a:p>
            <a:pPr marL="742540" lvl="1" indent="-371270">
              <a:lnSpc>
                <a:spcPts val="4814"/>
              </a:lnSpc>
              <a:buFont typeface="Arial"/>
              <a:buChar char="•"/>
            </a:pPr>
            <a:r>
              <a:rPr lang="en-US" sz="3439">
                <a:solidFill>
                  <a:srgbClr val="101010"/>
                </a:solidFill>
                <a:latin typeface="Montserrat"/>
              </a:rPr>
              <a:t>Implement a Monte Carlo simulation to generate random portfolios, allowing us to explore different risk-return trade-offs.</a:t>
            </a:r>
          </a:p>
          <a:p>
            <a:pPr marL="0" lvl="0" indent="0" algn="l">
              <a:lnSpc>
                <a:spcPts val="4814"/>
              </a:lnSpc>
              <a:spcBef>
                <a:spcPct val="0"/>
              </a:spcBef>
            </a:pPr>
            <a:endParaRPr lang="en-US" sz="3439">
              <a:solidFill>
                <a:srgbClr val="101010"/>
              </a:solidFill>
              <a:latin typeface="Montserra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874361"/>
            <a:chOff x="0" y="0"/>
            <a:chExt cx="9414331" cy="9648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-4428213" y="-2916505"/>
            <a:ext cx="9627545" cy="9651674"/>
          </a:xfrm>
          <a:custGeom>
            <a:avLst/>
            <a:gdLst/>
            <a:ahLst/>
            <a:cxnLst/>
            <a:rect l="l" t="t" r="r" b="b"/>
            <a:pathLst>
              <a:path w="9627545" h="9651674">
                <a:moveTo>
                  <a:pt x="0" y="0"/>
                </a:moveTo>
                <a:lnTo>
                  <a:pt x="9627545" y="0"/>
                </a:lnTo>
                <a:lnTo>
                  <a:pt x="9627545" y="9651674"/>
                </a:lnTo>
                <a:lnTo>
                  <a:pt x="0" y="965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37264" y="2927503"/>
            <a:ext cx="4063349" cy="529127"/>
            <a:chOff x="0" y="0"/>
            <a:chExt cx="1721790" cy="2242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1790" cy="224211"/>
            </a:xfrm>
            <a:custGeom>
              <a:avLst/>
              <a:gdLst/>
              <a:ahLst/>
              <a:cxnLst/>
              <a:rect l="l" t="t" r="r" b="b"/>
              <a:pathLst>
                <a:path w="1721790" h="224211">
                  <a:moveTo>
                    <a:pt x="43822" y="0"/>
                  </a:moveTo>
                  <a:lnTo>
                    <a:pt x="1677968" y="0"/>
                  </a:lnTo>
                  <a:cubicBezTo>
                    <a:pt x="1702171" y="0"/>
                    <a:pt x="1721790" y="19620"/>
                    <a:pt x="1721790" y="43822"/>
                  </a:cubicBezTo>
                  <a:lnTo>
                    <a:pt x="1721790" y="180389"/>
                  </a:lnTo>
                  <a:cubicBezTo>
                    <a:pt x="1721790" y="192011"/>
                    <a:pt x="1717173" y="203157"/>
                    <a:pt x="1708955" y="211375"/>
                  </a:cubicBezTo>
                  <a:cubicBezTo>
                    <a:pt x="1700737" y="219594"/>
                    <a:pt x="1689590" y="224211"/>
                    <a:pt x="1677968" y="224211"/>
                  </a:cubicBezTo>
                  <a:lnTo>
                    <a:pt x="43822" y="224211"/>
                  </a:lnTo>
                  <a:cubicBezTo>
                    <a:pt x="19620" y="224211"/>
                    <a:pt x="0" y="204591"/>
                    <a:pt x="0" y="180389"/>
                  </a:cubicBezTo>
                  <a:lnTo>
                    <a:pt x="0" y="43822"/>
                  </a:lnTo>
                  <a:cubicBezTo>
                    <a:pt x="0" y="32200"/>
                    <a:pt x="4617" y="21053"/>
                    <a:pt x="12835" y="12835"/>
                  </a:cubicBezTo>
                  <a:cubicBezTo>
                    <a:pt x="21053" y="4617"/>
                    <a:pt x="32200" y="0"/>
                    <a:pt x="4382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21790" cy="27183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DATA SOURCE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5929194" y="4058538"/>
            <a:ext cx="1182733" cy="1081663"/>
          </a:xfrm>
          <a:custGeom>
            <a:avLst/>
            <a:gdLst/>
            <a:ahLst/>
            <a:cxnLst/>
            <a:rect l="l" t="t" r="r" b="b"/>
            <a:pathLst>
              <a:path w="1182733" h="1081663">
                <a:moveTo>
                  <a:pt x="0" y="0"/>
                </a:moveTo>
                <a:lnTo>
                  <a:pt x="1182733" y="0"/>
                </a:lnTo>
                <a:lnTo>
                  <a:pt x="1182733" y="1081663"/>
                </a:lnTo>
                <a:lnTo>
                  <a:pt x="0" y="1081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39250" y="6796324"/>
            <a:ext cx="962621" cy="1257581"/>
          </a:xfrm>
          <a:custGeom>
            <a:avLst/>
            <a:gdLst/>
            <a:ahLst/>
            <a:cxnLst/>
            <a:rect l="l" t="t" r="r" b="b"/>
            <a:pathLst>
              <a:path w="962621" h="1257581">
                <a:moveTo>
                  <a:pt x="0" y="0"/>
                </a:moveTo>
                <a:lnTo>
                  <a:pt x="962621" y="0"/>
                </a:lnTo>
                <a:lnTo>
                  <a:pt x="962621" y="1257581"/>
                </a:lnTo>
                <a:lnTo>
                  <a:pt x="0" y="12575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437264" y="5748747"/>
            <a:ext cx="4139739" cy="605140"/>
            <a:chOff x="0" y="0"/>
            <a:chExt cx="1754160" cy="2564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4160" cy="256420"/>
            </a:xfrm>
            <a:custGeom>
              <a:avLst/>
              <a:gdLst/>
              <a:ahLst/>
              <a:cxnLst/>
              <a:rect l="l" t="t" r="r" b="b"/>
              <a:pathLst>
                <a:path w="1754160" h="256420">
                  <a:moveTo>
                    <a:pt x="43013" y="0"/>
                  </a:moveTo>
                  <a:lnTo>
                    <a:pt x="1711146" y="0"/>
                  </a:lnTo>
                  <a:cubicBezTo>
                    <a:pt x="1734902" y="0"/>
                    <a:pt x="1754160" y="19258"/>
                    <a:pt x="1754160" y="43013"/>
                  </a:cubicBezTo>
                  <a:lnTo>
                    <a:pt x="1754160" y="213407"/>
                  </a:lnTo>
                  <a:cubicBezTo>
                    <a:pt x="1754160" y="224814"/>
                    <a:pt x="1749628" y="235755"/>
                    <a:pt x="1741561" y="243822"/>
                  </a:cubicBezTo>
                  <a:cubicBezTo>
                    <a:pt x="1733495" y="251888"/>
                    <a:pt x="1722554" y="256420"/>
                    <a:pt x="1711146" y="256420"/>
                  </a:cubicBezTo>
                  <a:lnTo>
                    <a:pt x="43013" y="256420"/>
                  </a:lnTo>
                  <a:cubicBezTo>
                    <a:pt x="31606" y="256420"/>
                    <a:pt x="20665" y="251888"/>
                    <a:pt x="12598" y="243822"/>
                  </a:cubicBezTo>
                  <a:cubicBezTo>
                    <a:pt x="4532" y="235755"/>
                    <a:pt x="0" y="224814"/>
                    <a:pt x="0" y="213407"/>
                  </a:cubicBezTo>
                  <a:lnTo>
                    <a:pt x="0" y="43013"/>
                  </a:lnTo>
                  <a:cubicBezTo>
                    <a:pt x="0" y="31606"/>
                    <a:pt x="4532" y="20665"/>
                    <a:pt x="12598" y="12598"/>
                  </a:cubicBezTo>
                  <a:cubicBezTo>
                    <a:pt x="20665" y="4532"/>
                    <a:pt x="31606" y="0"/>
                    <a:pt x="4301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754160" cy="30404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Montserrat"/>
                </a:rPr>
                <a:t>DATA RETRIEVAL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039250" y="175182"/>
            <a:ext cx="10922728" cy="222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41"/>
              </a:lnSpc>
            </a:pPr>
            <a:r>
              <a:rPr lang="en-US" sz="7368">
                <a:solidFill>
                  <a:srgbClr val="101010"/>
                </a:solidFill>
                <a:latin typeface="Montserrat Bold"/>
              </a:rPr>
              <a:t>DATA Import and Handling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61342" y="4279829"/>
            <a:ext cx="5730638" cy="926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82"/>
              </a:lnSpc>
              <a:spcBef>
                <a:spcPct val="0"/>
              </a:spcBef>
            </a:pPr>
            <a:r>
              <a:rPr lang="en-US" sz="2701">
                <a:solidFill>
                  <a:srgbClr val="101010"/>
                </a:solidFill>
                <a:latin typeface="Montserrat"/>
              </a:rPr>
              <a:t>Imported data from Yahoo Finance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61342" y="6905925"/>
            <a:ext cx="7237956" cy="120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44"/>
              </a:lnSpc>
              <a:spcBef>
                <a:spcPct val="0"/>
              </a:spcBef>
            </a:pPr>
            <a:r>
              <a:rPr lang="en-US" sz="2317">
                <a:solidFill>
                  <a:srgbClr val="101010"/>
                </a:solidFill>
                <a:latin typeface="Montserrat"/>
              </a:rPr>
              <a:t>Takes data for 10 years (from January 1, 2012, to January 1, 2022) and obtained daily adjusted closing prices for the selected assets.</a:t>
            </a:r>
          </a:p>
        </p:txBody>
      </p:sp>
      <p:grpSp>
        <p:nvGrpSpPr>
          <p:cNvPr id="14" name="Group 14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89512" y="2516216"/>
            <a:ext cx="1077715" cy="882162"/>
          </a:xfrm>
          <a:custGeom>
            <a:avLst/>
            <a:gdLst/>
            <a:ahLst/>
            <a:cxnLst/>
            <a:rect l="l" t="t" r="r" b="b"/>
            <a:pathLst>
              <a:path w="1077715" h="882162">
                <a:moveTo>
                  <a:pt x="0" y="0"/>
                </a:moveTo>
                <a:lnTo>
                  <a:pt x="1077715" y="0"/>
                </a:lnTo>
                <a:lnTo>
                  <a:pt x="1077715" y="882161"/>
                </a:lnTo>
                <a:lnTo>
                  <a:pt x="0" y="882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1368" y="3646976"/>
            <a:ext cx="1315859" cy="740171"/>
          </a:xfrm>
          <a:custGeom>
            <a:avLst/>
            <a:gdLst/>
            <a:ahLst/>
            <a:cxnLst/>
            <a:rect l="l" t="t" r="r" b="b"/>
            <a:pathLst>
              <a:path w="1315859" h="740171">
                <a:moveTo>
                  <a:pt x="0" y="0"/>
                </a:moveTo>
                <a:lnTo>
                  <a:pt x="1315859" y="0"/>
                </a:lnTo>
                <a:lnTo>
                  <a:pt x="1315859" y="740171"/>
                </a:lnTo>
                <a:lnTo>
                  <a:pt x="0" y="740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09779" y="4783771"/>
            <a:ext cx="1799036" cy="1007460"/>
          </a:xfrm>
          <a:custGeom>
            <a:avLst/>
            <a:gdLst/>
            <a:ahLst/>
            <a:cxnLst/>
            <a:rect l="l" t="t" r="r" b="b"/>
            <a:pathLst>
              <a:path w="1799036" h="1007460">
                <a:moveTo>
                  <a:pt x="0" y="0"/>
                </a:moveTo>
                <a:lnTo>
                  <a:pt x="1799036" y="0"/>
                </a:lnTo>
                <a:lnTo>
                  <a:pt x="1799036" y="1007460"/>
                </a:lnTo>
                <a:lnTo>
                  <a:pt x="0" y="100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89512" y="6038881"/>
            <a:ext cx="962573" cy="1002680"/>
          </a:xfrm>
          <a:custGeom>
            <a:avLst/>
            <a:gdLst/>
            <a:ahLst/>
            <a:cxnLst/>
            <a:rect l="l" t="t" r="r" b="b"/>
            <a:pathLst>
              <a:path w="962573" h="1002680">
                <a:moveTo>
                  <a:pt x="0" y="0"/>
                </a:moveTo>
                <a:lnTo>
                  <a:pt x="962573" y="0"/>
                </a:lnTo>
                <a:lnTo>
                  <a:pt x="962573" y="1002680"/>
                </a:lnTo>
                <a:lnTo>
                  <a:pt x="0" y="1002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3532" y="7424275"/>
            <a:ext cx="1031531" cy="1031531"/>
          </a:xfrm>
          <a:custGeom>
            <a:avLst/>
            <a:gdLst/>
            <a:ahLst/>
            <a:cxnLst/>
            <a:rect l="l" t="t" r="r" b="b"/>
            <a:pathLst>
              <a:path w="1031531" h="1031531">
                <a:moveTo>
                  <a:pt x="0" y="0"/>
                </a:moveTo>
                <a:lnTo>
                  <a:pt x="1031531" y="0"/>
                </a:lnTo>
                <a:lnTo>
                  <a:pt x="1031531" y="1031531"/>
                </a:lnTo>
                <a:lnTo>
                  <a:pt x="0" y="10315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363709" y="2794134"/>
            <a:ext cx="852842" cy="852842"/>
          </a:xfrm>
          <a:custGeom>
            <a:avLst/>
            <a:gdLst/>
            <a:ahLst/>
            <a:cxnLst/>
            <a:rect l="l" t="t" r="r" b="b"/>
            <a:pathLst>
              <a:path w="852842" h="852842">
                <a:moveTo>
                  <a:pt x="0" y="0"/>
                </a:moveTo>
                <a:lnTo>
                  <a:pt x="852842" y="0"/>
                </a:lnTo>
                <a:lnTo>
                  <a:pt x="852842" y="852842"/>
                </a:lnTo>
                <a:lnTo>
                  <a:pt x="0" y="8528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14815" y="4315373"/>
            <a:ext cx="1350630" cy="756353"/>
          </a:xfrm>
          <a:custGeom>
            <a:avLst/>
            <a:gdLst/>
            <a:ahLst/>
            <a:cxnLst/>
            <a:rect l="l" t="t" r="r" b="b"/>
            <a:pathLst>
              <a:path w="1350630" h="756353">
                <a:moveTo>
                  <a:pt x="0" y="0"/>
                </a:moveTo>
                <a:lnTo>
                  <a:pt x="1350630" y="0"/>
                </a:lnTo>
                <a:lnTo>
                  <a:pt x="1350630" y="756354"/>
                </a:lnTo>
                <a:lnTo>
                  <a:pt x="0" y="7563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63709" y="7763095"/>
            <a:ext cx="1335254" cy="803924"/>
          </a:xfrm>
          <a:custGeom>
            <a:avLst/>
            <a:gdLst/>
            <a:ahLst/>
            <a:cxnLst/>
            <a:rect l="l" t="t" r="r" b="b"/>
            <a:pathLst>
              <a:path w="1335254" h="803924">
                <a:moveTo>
                  <a:pt x="0" y="0"/>
                </a:moveTo>
                <a:lnTo>
                  <a:pt x="1335254" y="0"/>
                </a:lnTo>
                <a:lnTo>
                  <a:pt x="1335254" y="803924"/>
                </a:lnTo>
                <a:lnTo>
                  <a:pt x="0" y="8039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363709" y="5740124"/>
            <a:ext cx="1155111" cy="1155111"/>
          </a:xfrm>
          <a:custGeom>
            <a:avLst/>
            <a:gdLst/>
            <a:ahLst/>
            <a:cxnLst/>
            <a:rect l="l" t="t" r="r" b="b"/>
            <a:pathLst>
              <a:path w="1155111" h="1155111">
                <a:moveTo>
                  <a:pt x="0" y="0"/>
                </a:moveTo>
                <a:lnTo>
                  <a:pt x="1155111" y="0"/>
                </a:lnTo>
                <a:lnTo>
                  <a:pt x="1155111" y="1155111"/>
                </a:lnTo>
                <a:lnTo>
                  <a:pt x="0" y="1155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497269" y="5398696"/>
            <a:ext cx="1280370" cy="1280370"/>
          </a:xfrm>
          <a:custGeom>
            <a:avLst/>
            <a:gdLst/>
            <a:ahLst/>
            <a:cxnLst/>
            <a:rect l="l" t="t" r="r" b="b"/>
            <a:pathLst>
              <a:path w="1280370" h="1280370">
                <a:moveTo>
                  <a:pt x="0" y="0"/>
                </a:moveTo>
                <a:lnTo>
                  <a:pt x="1280371" y="0"/>
                </a:lnTo>
                <a:lnTo>
                  <a:pt x="1280371" y="1280371"/>
                </a:lnTo>
                <a:lnTo>
                  <a:pt x="0" y="12803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656509" y="7043927"/>
            <a:ext cx="1121130" cy="1121130"/>
          </a:xfrm>
          <a:custGeom>
            <a:avLst/>
            <a:gdLst/>
            <a:ahLst/>
            <a:cxnLst/>
            <a:rect l="l" t="t" r="r" b="b"/>
            <a:pathLst>
              <a:path w="1121130" h="1121130">
                <a:moveTo>
                  <a:pt x="0" y="0"/>
                </a:moveTo>
                <a:lnTo>
                  <a:pt x="1121131" y="0"/>
                </a:lnTo>
                <a:lnTo>
                  <a:pt x="1121131" y="1121130"/>
                </a:lnTo>
                <a:lnTo>
                  <a:pt x="0" y="11211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56509" y="8784182"/>
            <a:ext cx="1168740" cy="1181307"/>
          </a:xfrm>
          <a:custGeom>
            <a:avLst/>
            <a:gdLst/>
            <a:ahLst/>
            <a:cxnLst/>
            <a:rect l="l" t="t" r="r" b="b"/>
            <a:pathLst>
              <a:path w="1168740" h="1181307">
                <a:moveTo>
                  <a:pt x="0" y="0"/>
                </a:moveTo>
                <a:lnTo>
                  <a:pt x="1168740" y="0"/>
                </a:lnTo>
                <a:lnTo>
                  <a:pt x="1168740" y="1181308"/>
                </a:lnTo>
                <a:lnTo>
                  <a:pt x="0" y="118130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45073" y="465086"/>
            <a:ext cx="11315700" cy="1532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000000"/>
                </a:solidFill>
                <a:latin typeface="Canva Sans Bold"/>
              </a:rPr>
              <a:t>Companies in Focus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69286" y="7667845"/>
            <a:ext cx="1591270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</a:rPr>
              <a:t>Uber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17870" y="2729382"/>
            <a:ext cx="1984653" cy="84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</a:rPr>
              <a:t>ONGC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35708" y="7482206"/>
            <a:ext cx="2087408" cy="820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7"/>
              </a:lnSpc>
            </a:pPr>
            <a:r>
              <a:rPr lang="en-US" sz="4762">
                <a:solidFill>
                  <a:srgbClr val="000000"/>
                </a:solidFill>
                <a:latin typeface="Canva Sans Bold"/>
              </a:rPr>
              <a:t>Google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35708" y="6222429"/>
            <a:ext cx="3377087" cy="819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5"/>
              </a:lnSpc>
            </a:pPr>
            <a:r>
              <a:rPr lang="en-US" sz="4753">
                <a:solidFill>
                  <a:srgbClr val="000000"/>
                </a:solidFill>
                <a:latin typeface="Canva Sans Bold"/>
              </a:rPr>
              <a:t>ITC Limited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16517" y="4845237"/>
            <a:ext cx="1707734" cy="757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35"/>
              </a:lnSpc>
            </a:pPr>
            <a:r>
              <a:rPr lang="en-US" sz="4000" dirty="0">
                <a:solidFill>
                  <a:srgbClr val="000000"/>
                </a:solidFill>
                <a:latin typeface="Canva Sans Bold"/>
              </a:rPr>
              <a:t>Apple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108815" y="3660901"/>
            <a:ext cx="3466887" cy="654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6"/>
              </a:lnSpc>
            </a:pPr>
            <a:r>
              <a:rPr lang="en-US" sz="3797">
                <a:solidFill>
                  <a:srgbClr val="000000"/>
                </a:solidFill>
                <a:latin typeface="Canva Sans Bold"/>
              </a:rPr>
              <a:t>Goldman Sach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67227" y="2570202"/>
            <a:ext cx="2057024" cy="60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8"/>
              </a:lnSpc>
            </a:pPr>
            <a:r>
              <a:rPr lang="en-US" sz="3506" dirty="0">
                <a:solidFill>
                  <a:srgbClr val="000000"/>
                </a:solidFill>
                <a:latin typeface="Canva Sans Bold"/>
              </a:rPr>
              <a:t>NIKE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447842" y="8767127"/>
            <a:ext cx="232576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Artisan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447842" y="7081375"/>
            <a:ext cx="136588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UBS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447842" y="5430584"/>
            <a:ext cx="310062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Vanguard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817870" y="4053392"/>
            <a:ext cx="212526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4800" dirty="0">
                <a:solidFill>
                  <a:srgbClr val="000000"/>
                </a:solidFill>
                <a:latin typeface="Canva Sans Bold"/>
              </a:rPr>
              <a:t>Oracle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817870" y="5860619"/>
            <a:ext cx="259699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Amazon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20131" y="3051011"/>
            <a:ext cx="18272186" cy="4184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620"/>
              </a:lnSpc>
              <a:spcBef>
                <a:spcPct val="0"/>
              </a:spcBef>
            </a:pPr>
            <a:r>
              <a:rPr lang="en-US" sz="13850">
                <a:solidFill>
                  <a:srgbClr val="FFFFFF"/>
                </a:solidFill>
                <a:latin typeface="Montserrat Bold"/>
              </a:rPr>
              <a:t>MODEL IMPLEMENTATION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094609" y="7564346"/>
            <a:ext cx="1826731" cy="47625"/>
            <a:chOff x="0" y="0"/>
            <a:chExt cx="575850" cy="150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5850" cy="15013"/>
            </a:xfrm>
            <a:custGeom>
              <a:avLst/>
              <a:gdLst/>
              <a:ahLst/>
              <a:cxnLst/>
              <a:rect l="l" t="t" r="r" b="b"/>
              <a:pathLst>
                <a:path w="575850" h="15013">
                  <a:moveTo>
                    <a:pt x="0" y="0"/>
                  </a:moveTo>
                  <a:lnTo>
                    <a:pt x="575850" y="0"/>
                  </a:lnTo>
                  <a:lnTo>
                    <a:pt x="575850" y="15013"/>
                  </a:lnTo>
                  <a:lnTo>
                    <a:pt x="0" y="150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75850" cy="62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28648" y="4818412"/>
            <a:ext cx="5310749" cy="172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9"/>
              </a:lnSpc>
              <a:spcBef>
                <a:spcPct val="0"/>
              </a:spcBef>
            </a:pPr>
            <a:r>
              <a:rPr lang="en-US" sz="5674" u="none" strike="noStrike">
                <a:solidFill>
                  <a:srgbClr val="FFFFFF"/>
                </a:solidFill>
                <a:latin typeface="Montserrat"/>
              </a:rPr>
              <a:t>Marketing Strategy</a:t>
            </a:r>
          </a:p>
        </p:txBody>
      </p:sp>
      <p:sp>
        <p:nvSpPr>
          <p:cNvPr id="4" name="Freeform 4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38400" y="370544"/>
            <a:ext cx="926484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000000"/>
                </a:solidFill>
                <a:latin typeface="Canva Sans Bold"/>
              </a:rPr>
              <a:t>DATA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1164" y="3302667"/>
            <a:ext cx="106649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LOG RETURN CALCULATIONS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2485" y="4504722"/>
            <a:ext cx="10686739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We calculate Log returns as these are critical component for portfolio optimization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8622" y="7477760"/>
            <a:ext cx="4628436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Mean daily returns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Covariance Matrix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Annualized matrix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15133" y="6596235"/>
            <a:ext cx="124577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With these log returns ,we further calculate the followings: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78550" y="4313627"/>
            <a:ext cx="9609450" cy="4944673"/>
          </a:xfrm>
          <a:custGeom>
            <a:avLst/>
            <a:gdLst/>
            <a:ahLst/>
            <a:cxnLst/>
            <a:rect l="l" t="t" r="r" b="b"/>
            <a:pathLst>
              <a:path w="9609450" h="4944673">
                <a:moveTo>
                  <a:pt x="0" y="0"/>
                </a:moveTo>
                <a:lnTo>
                  <a:pt x="9609450" y="0"/>
                </a:lnTo>
                <a:lnTo>
                  <a:pt x="9609450" y="4944673"/>
                </a:lnTo>
                <a:lnTo>
                  <a:pt x="0" y="4944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5" r="-2335" b="-8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2700" y="3611542"/>
            <a:ext cx="8271521" cy="6348843"/>
          </a:xfrm>
          <a:custGeom>
            <a:avLst/>
            <a:gdLst/>
            <a:ahLst/>
            <a:cxnLst/>
            <a:rect l="l" t="t" r="r" b="b"/>
            <a:pathLst>
              <a:path w="8271521" h="6348843">
                <a:moveTo>
                  <a:pt x="0" y="0"/>
                </a:moveTo>
                <a:lnTo>
                  <a:pt x="8271521" y="0"/>
                </a:lnTo>
                <a:lnTo>
                  <a:pt x="8271521" y="6348843"/>
                </a:lnTo>
                <a:lnTo>
                  <a:pt x="0" y="6348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42312" y="509989"/>
            <a:ext cx="12591848" cy="2335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6"/>
              </a:lnSpc>
            </a:pPr>
            <a:r>
              <a:rPr lang="en-US" sz="7445" spc="372">
                <a:solidFill>
                  <a:srgbClr val="000000"/>
                </a:solidFill>
                <a:latin typeface="League Spartan"/>
              </a:rPr>
              <a:t>MARKET CONDITIONS OVERVIEW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11339" y="2867678"/>
            <a:ext cx="0" cy="55381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387903" y="2941352"/>
            <a:ext cx="3413332" cy="118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Annual Log Returns</a:t>
            </a:r>
          </a:p>
        </p:txBody>
      </p:sp>
      <p:sp>
        <p:nvSpPr>
          <p:cNvPr id="4" name="Freeform 4"/>
          <p:cNvSpPr/>
          <p:nvPr/>
        </p:nvSpPr>
        <p:spPr>
          <a:xfrm rot="-1898322">
            <a:off x="-1987267" y="8095155"/>
            <a:ext cx="4891502" cy="4903762"/>
          </a:xfrm>
          <a:custGeom>
            <a:avLst/>
            <a:gdLst/>
            <a:ahLst/>
            <a:cxnLst/>
            <a:rect l="l" t="t" r="r" b="b"/>
            <a:pathLst>
              <a:path w="4891502" h="490376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898322">
            <a:off x="12719553" y="-4023370"/>
            <a:ext cx="8774178" cy="8796169"/>
          </a:xfrm>
          <a:custGeom>
            <a:avLst/>
            <a:gdLst/>
            <a:ahLst/>
            <a:cxnLst/>
            <a:rect l="l" t="t" r="r" b="b"/>
            <a:pathLst>
              <a:path w="8774178" h="8796169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5608955" y="6065884"/>
            <a:ext cx="6322636" cy="206923"/>
          </a:xfrm>
          <a:custGeom>
            <a:avLst/>
            <a:gdLst/>
            <a:ahLst/>
            <a:cxnLst/>
            <a:rect l="l" t="t" r="r" b="b"/>
            <a:pathLst>
              <a:path w="6322636" h="206923">
                <a:moveTo>
                  <a:pt x="0" y="0"/>
                </a:moveTo>
                <a:lnTo>
                  <a:pt x="6322636" y="0"/>
                </a:lnTo>
                <a:lnTo>
                  <a:pt x="6322636" y="206922"/>
                </a:lnTo>
                <a:lnTo>
                  <a:pt x="0" y="206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880143" y="4108860"/>
            <a:ext cx="4084706" cy="5149440"/>
          </a:xfrm>
          <a:custGeom>
            <a:avLst/>
            <a:gdLst/>
            <a:ahLst/>
            <a:cxnLst/>
            <a:rect l="l" t="t" r="r" b="b"/>
            <a:pathLst>
              <a:path w="4084706" h="5149440">
                <a:moveTo>
                  <a:pt x="0" y="0"/>
                </a:moveTo>
                <a:lnTo>
                  <a:pt x="4084706" y="0"/>
                </a:lnTo>
                <a:lnTo>
                  <a:pt x="4084706" y="5149440"/>
                </a:lnTo>
                <a:lnTo>
                  <a:pt x="0" y="5149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029297" y="4186967"/>
            <a:ext cx="4130543" cy="5143695"/>
          </a:xfrm>
          <a:custGeom>
            <a:avLst/>
            <a:gdLst/>
            <a:ahLst/>
            <a:cxnLst/>
            <a:rect l="l" t="t" r="r" b="b"/>
            <a:pathLst>
              <a:path w="4130543" h="5143695">
                <a:moveTo>
                  <a:pt x="0" y="0"/>
                </a:moveTo>
                <a:lnTo>
                  <a:pt x="4130544" y="0"/>
                </a:lnTo>
                <a:lnTo>
                  <a:pt x="4130544" y="5143696"/>
                </a:lnTo>
                <a:lnTo>
                  <a:pt x="0" y="5143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457520" y="933450"/>
            <a:ext cx="5372960" cy="1848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>
                <a:solidFill>
                  <a:srgbClr val="048AFF"/>
                </a:solidFill>
                <a:latin typeface="Now Bold"/>
              </a:rPr>
              <a:t>Market conditions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44188" y="2801003"/>
            <a:ext cx="3413332" cy="118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18"/>
              </a:lnSpc>
            </a:pPr>
            <a:r>
              <a:rPr lang="en-US" sz="3394">
                <a:solidFill>
                  <a:srgbClr val="B100E8"/>
                </a:solidFill>
                <a:latin typeface="Now Bold"/>
              </a:rPr>
              <a:t>Mean Daily Returns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539</Words>
  <Application>Microsoft Office PowerPoint</Application>
  <PresentationFormat>Custom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Now Bold</vt:lpstr>
      <vt:lpstr>Montserrat Bold</vt:lpstr>
      <vt:lpstr>Montserrat</vt:lpstr>
      <vt:lpstr>Montserrat Semi-Bold</vt:lpstr>
      <vt:lpstr>Canva Sans</vt:lpstr>
      <vt:lpstr>League Spartan</vt:lpstr>
      <vt:lpstr>Calibri</vt:lpstr>
      <vt:lpstr>Canva Sans Bold</vt:lpstr>
      <vt:lpstr>Arial</vt:lpstr>
      <vt:lpstr>Open Sauce Bold</vt:lpstr>
      <vt:lpstr>Neue Machina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Optimisation using Monte Carlo Simulations</dc:title>
  <cp:lastModifiedBy>PANKAJ KUMAR</cp:lastModifiedBy>
  <cp:revision>4</cp:revision>
  <dcterms:created xsi:type="dcterms:W3CDTF">2006-08-16T00:00:00Z</dcterms:created>
  <dcterms:modified xsi:type="dcterms:W3CDTF">2023-11-07T05:12:28Z</dcterms:modified>
  <dc:identifier>DAFzS-AhMAA</dc:identifier>
</cp:coreProperties>
</file>